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2" r:id="rId17"/>
    <p:sldId id="271" r:id="rId18"/>
    <p:sldId id="274" r:id="rId19"/>
    <p:sldId id="273" r:id="rId20"/>
    <p:sldId id="275" r:id="rId21"/>
    <p:sldId id="276" r:id="rId22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media/image10.png>
</file>

<file path=ppt/media/image12.jpg>
</file>

<file path=ppt/media/image14.jpg>
</file>

<file path=ppt/media/image15.jpg>
</file>

<file path=ppt/media/image16.png>
</file>

<file path=ppt/media/image2.jpg>
</file>

<file path=ppt/media/image20.jpg>
</file>

<file path=ppt/media/image21.jpeg>
</file>

<file path=ppt/media/image22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BDF68E2-58F2-4D09-BE8B-E3BD06533059}" type="datetimeFigureOut">
              <a:rPr lang="en-US" smtClean="0"/>
              <a:pPr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E2D6473-DF6D-4702-B328-E0DD40540A4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26F7E3A-B166-407D-9866-32884E7D5B37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921752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buClr>
                <a:schemeClr val="tx1"/>
              </a:buCl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20EBB0C4-6273-4C6E-B9BD-2EDC30F1CD52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19AB4D41-86C1-4908-B66A-0B50CEB3BF2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E6426E2C-56C1-4E0D-A793-0088A7FDD37E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8C39B41-D8B5-4052-B551-9B5525EAA8B6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4D94136C-8742-45B2-AF27-D93DF72833A9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fld id="{C9CAD897-D46E-4AD2-BD9B-49DD3E640873}" type="datetimeFigureOut">
              <a:rPr lang="en-US" smtClean="0"/>
              <a:t>9/12/2017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42310137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think-cell Slide" r:id="rId15" imgW="384" imgH="384" progId="TCLayout.ActiveDocument.1">
                  <p:embed/>
                </p:oleObj>
              </mc:Choice>
              <mc:Fallback>
                <p:oleObj name="think-cell Slide" r:id="rId1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55094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tags" Target="../tags/tag28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33" Type="http://schemas.openxmlformats.org/officeDocument/2006/relationships/image" Target="../media/image5.emf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29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32" Type="http://schemas.openxmlformats.org/officeDocument/2006/relationships/oleObject" Target="../embeddings/oleObject4.bin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tags" Target="../tags/tag30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31" Type="http://schemas.openxmlformats.org/officeDocument/2006/relationships/image" Target="../media/image1.emf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tags" Target="../tags/tag29.xml"/><Relationship Id="rId30" Type="http://schemas.openxmlformats.org/officeDocument/2006/relationships/oleObject" Target="../embeddings/oleObject3.bin"/><Relationship Id="rId8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mtClean="0"/>
              <a:t>SDHCal</a:t>
            </a:r>
            <a:r>
              <a:rPr lang="zh-CN" altLang="en-US" smtClean="0"/>
              <a:t>工作</a:t>
            </a:r>
            <a:r>
              <a:rPr lang="zh-CN" altLang="en-US" dirty="0" smtClean="0"/>
              <a:t>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王宇、洪道金</a:t>
            </a:r>
            <a:endParaRPr lang="en-US" altLang="zh-CN" dirty="0" smtClean="0"/>
          </a:p>
          <a:p>
            <a:r>
              <a:rPr lang="en-US" altLang="zh-CN" dirty="0" smtClean="0"/>
              <a:t>2017/09/12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宇宙线测串扰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效率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串扰</a:t>
            </a:r>
            <a:endParaRPr lang="en-US" altLang="zh-CN" dirty="0"/>
          </a:p>
          <a:p>
            <a:pPr lvl="2"/>
            <a:r>
              <a:rPr lang="zh-CN" altLang="en-US" dirty="0"/>
              <a:t>宇宙线击中的</a:t>
            </a:r>
            <a:r>
              <a:rPr lang="en-US" altLang="zh-CN" dirty="0"/>
              <a:t>Pad</a:t>
            </a:r>
            <a:r>
              <a:rPr lang="zh-CN" altLang="en-US" dirty="0"/>
              <a:t>周围</a:t>
            </a:r>
            <a:r>
              <a:rPr lang="en-US" altLang="zh-CN" dirty="0"/>
              <a:t>Pad</a:t>
            </a:r>
            <a:r>
              <a:rPr lang="zh-CN" altLang="en-US" dirty="0"/>
              <a:t>的过阈情况</a:t>
            </a:r>
            <a:endParaRPr lang="en-US" altLang="zh-CN" dirty="0"/>
          </a:p>
          <a:p>
            <a:pPr lvl="2"/>
            <a:r>
              <a:rPr lang="zh-CN" altLang="en-US" dirty="0"/>
              <a:t>对周围</a:t>
            </a:r>
            <a:r>
              <a:rPr lang="en-US" altLang="zh-CN" dirty="0"/>
              <a:t>Pad</a:t>
            </a:r>
            <a:r>
              <a:rPr lang="zh-CN" altLang="en-US" dirty="0"/>
              <a:t>有影响的事例数～</a:t>
            </a:r>
            <a:r>
              <a:rPr lang="en-US" altLang="zh-CN" dirty="0"/>
              <a:t>1.5%</a:t>
            </a:r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通过</a:t>
            </a:r>
            <a:r>
              <a:rPr lang="zh-CN" altLang="en-US" dirty="0"/>
              <a:t>读回数据包和总触发数测量探测效率</a:t>
            </a:r>
            <a:endParaRPr lang="en-US" altLang="zh-CN" dirty="0"/>
          </a:p>
          <a:p>
            <a:pPr lvl="2"/>
            <a:r>
              <a:rPr lang="zh-CN" altLang="en-US" dirty="0"/>
              <a:t>效率：</a:t>
            </a:r>
            <a:r>
              <a:rPr lang="en-US" altLang="zh-CN" dirty="0"/>
              <a:t>10981/13000</a:t>
            </a:r>
            <a:r>
              <a:rPr lang="zh-CN" altLang="en-US" dirty="0"/>
              <a:t>～</a:t>
            </a:r>
            <a:r>
              <a:rPr lang="en-US" altLang="zh-CN" dirty="0"/>
              <a:t>84.5</a:t>
            </a:r>
            <a:r>
              <a:rPr lang="en-US" altLang="zh-CN" dirty="0" smtClean="0"/>
              <a:t>%</a:t>
            </a:r>
          </a:p>
          <a:p>
            <a:pPr lvl="2"/>
            <a:r>
              <a:rPr lang="zh-CN" altLang="en-US" dirty="0" smtClean="0"/>
              <a:t>问题：比预期低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868" y="1600200"/>
            <a:ext cx="7107982" cy="180743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83105" y="3038301"/>
            <a:ext cx="1374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err="1" smtClean="0"/>
              <a:t>Microroc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00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探测效率测量结果比预期低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可能原因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电子学阈</a:t>
            </a:r>
            <a:r>
              <a:rPr lang="en-US" altLang="zh-CN" dirty="0" smtClean="0"/>
              <a:t>6fC</a:t>
            </a:r>
            <a:r>
              <a:rPr lang="zh-CN" altLang="en-US" dirty="0" smtClean="0"/>
              <a:t>过高？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探测器增益不够？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解决办法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测宇宙线能谱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单个</a:t>
            </a:r>
            <a:r>
              <a:rPr lang="en-US" altLang="zh-CN" dirty="0" smtClean="0">
                <a:sym typeface="Wingdings" panose="05000000000000000000" pitchFamily="2" charset="2"/>
              </a:rPr>
              <a:t>Pad</a:t>
            </a:r>
            <a:r>
              <a:rPr lang="zh-CN" altLang="en-US" dirty="0" smtClean="0">
                <a:sym typeface="Wingdings" panose="05000000000000000000" pitchFamily="2" charset="2"/>
              </a:rPr>
              <a:t>效率太低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把</a:t>
            </a:r>
            <a:r>
              <a:rPr lang="en-US" altLang="zh-CN" dirty="0" smtClean="0">
                <a:sym typeface="Wingdings" panose="05000000000000000000" pitchFamily="2" charset="2"/>
              </a:rPr>
              <a:t>8cm</a:t>
            </a:r>
            <a:r>
              <a:rPr lang="zh-CN" altLang="en-US" dirty="0" smtClean="0">
                <a:sym typeface="Wingdings" panose="05000000000000000000" pitchFamily="2" charset="2"/>
              </a:rPr>
              <a:t>*</a:t>
            </a:r>
            <a:r>
              <a:rPr lang="en-US" altLang="zh-CN" dirty="0" smtClean="0">
                <a:sym typeface="Wingdings" panose="05000000000000000000" pitchFamily="2" charset="2"/>
              </a:rPr>
              <a:t>8cm Pad</a:t>
            </a:r>
            <a:r>
              <a:rPr lang="zh-CN" altLang="en-US" dirty="0" smtClean="0">
                <a:sym typeface="Wingdings" panose="05000000000000000000" pitchFamily="2" charset="2"/>
              </a:rPr>
              <a:t>连起来测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使用单片</a:t>
            </a:r>
            <a:r>
              <a:rPr lang="en-US" altLang="zh-CN" dirty="0" err="1" smtClean="0">
                <a:sym typeface="Wingdings" panose="05000000000000000000" pitchFamily="2" charset="2"/>
              </a:rPr>
              <a:t>Microroc</a:t>
            </a:r>
            <a:r>
              <a:rPr lang="zh-CN" altLang="en-US" dirty="0" smtClean="0">
                <a:sym typeface="Wingdings" panose="05000000000000000000" pitchFamily="2" charset="2"/>
              </a:rPr>
              <a:t>测效率</a:t>
            </a:r>
            <a:r>
              <a:rPr lang="en-US" altLang="zh-CN" dirty="0" smtClean="0">
                <a:sym typeface="Wingdings" panose="05000000000000000000" pitchFamily="2" charset="2"/>
              </a:rPr>
              <a:t>(</a:t>
            </a:r>
            <a:r>
              <a:rPr lang="zh-CN" altLang="en-US" dirty="0" smtClean="0">
                <a:sym typeface="Wingdings" panose="05000000000000000000" pitchFamily="2" charset="2"/>
              </a:rPr>
              <a:t>刻度过</a:t>
            </a:r>
            <a:r>
              <a:rPr lang="en-US" altLang="zh-CN" dirty="0" smtClean="0">
                <a:sym typeface="Wingdings" panose="05000000000000000000" pitchFamily="2" charset="2"/>
              </a:rPr>
              <a:t>)</a:t>
            </a:r>
            <a:r>
              <a:rPr lang="zh-CN" altLang="en-US" dirty="0" smtClean="0">
                <a:sym typeface="Wingdings" panose="05000000000000000000" pitchFamily="2" charset="2"/>
              </a:rPr>
              <a:t>，阈值可以压低一点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提高探测器增益再测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25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接上</a:t>
            </a:r>
            <a:r>
              <a:rPr lang="en-US" altLang="zh-CN" dirty="0" smtClean="0"/>
              <a:t>64</a:t>
            </a:r>
            <a:r>
              <a:rPr lang="zh-CN" altLang="en-US" dirty="0" smtClean="0"/>
              <a:t>转</a:t>
            </a:r>
            <a:r>
              <a:rPr lang="en-US" altLang="zh-CN" dirty="0" smtClean="0"/>
              <a:t>1</a:t>
            </a:r>
            <a:r>
              <a:rPr lang="zh-CN" altLang="en-US" dirty="0" smtClean="0"/>
              <a:t>连接板噪声大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192" y="155602"/>
            <a:ext cx="1845609" cy="300277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998" y="5782618"/>
            <a:ext cx="1918875" cy="90226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96998" y="3140538"/>
            <a:ext cx="1483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Bottom</a:t>
            </a:r>
            <a:r>
              <a:rPr lang="zh-CN" altLang="en-US" dirty="0" smtClean="0"/>
              <a:t>层</a:t>
            </a:r>
            <a:r>
              <a:rPr lang="en-US" altLang="zh-CN" dirty="0" smtClean="0"/>
              <a:t>PCB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1" t="29378" r="17909" b="29555"/>
          <a:stretch/>
        </p:blipFill>
        <p:spPr>
          <a:xfrm rot="5400000">
            <a:off x="7129966" y="3924585"/>
            <a:ext cx="1879384" cy="144331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36376" y="449131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B0F0"/>
                </a:solidFill>
              </a:rPr>
              <a:t>这里缺噪声的图</a:t>
            </a:r>
            <a:endParaRPr lang="zh-CN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53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/>
              <a:t>计划</a:t>
            </a:r>
            <a:endParaRPr lang="en-US" altLang="zh-CN" dirty="0" smtClean="0"/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AGET</a:t>
            </a:r>
            <a:r>
              <a:rPr lang="zh-CN" altLang="en-US" dirty="0" smtClean="0"/>
              <a:t>测试板测宇宙线能谱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AGET</a:t>
            </a:r>
          </a:p>
          <a:p>
            <a:pPr lvl="2"/>
            <a:r>
              <a:rPr lang="zh-CN" altLang="en-US" dirty="0" smtClean="0"/>
              <a:t>单片</a:t>
            </a:r>
            <a:r>
              <a:rPr lang="en-US" altLang="zh-CN" dirty="0" smtClean="0"/>
              <a:t>64</a:t>
            </a:r>
            <a:r>
              <a:rPr lang="zh-CN" altLang="en-US" dirty="0" smtClean="0"/>
              <a:t>通道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动态范围</a:t>
            </a:r>
            <a:r>
              <a:rPr lang="en-US" altLang="zh-CN" dirty="0" smtClean="0"/>
              <a:t>120fC, 240fC, 1pC, 10pC</a:t>
            </a:r>
            <a:r>
              <a:rPr lang="zh-CN" altLang="en-US" dirty="0" smtClean="0"/>
              <a:t>可调</a:t>
            </a:r>
            <a:endParaRPr lang="en-US" altLang="zh-CN" dirty="0" smtClean="0"/>
          </a:p>
          <a:p>
            <a:pPr lvl="2"/>
            <a:r>
              <a:rPr lang="zh-CN" altLang="en-US" dirty="0"/>
              <a:t>达</a:t>
            </a:r>
            <a:r>
              <a:rPr lang="zh-CN" altLang="en-US" dirty="0" smtClean="0"/>
              <a:t>峰时间</a:t>
            </a:r>
            <a:r>
              <a:rPr lang="en-US" altLang="zh-CN" dirty="0" smtClean="0"/>
              <a:t>50ns~1μs</a:t>
            </a:r>
          </a:p>
          <a:p>
            <a:pPr lvl="2"/>
            <a:r>
              <a:rPr lang="zh-CN" altLang="en-US" dirty="0" smtClean="0"/>
              <a:t>采样频率</a:t>
            </a:r>
            <a:r>
              <a:rPr lang="en-US" altLang="zh-CN" dirty="0" smtClean="0"/>
              <a:t>1M~100M</a:t>
            </a:r>
          </a:p>
          <a:p>
            <a:pPr lvl="1"/>
            <a:r>
              <a:rPr lang="zh-CN" altLang="en-US" dirty="0" smtClean="0"/>
              <a:t>后端接</a:t>
            </a:r>
            <a:r>
              <a:rPr lang="en-US" altLang="zh-CN" dirty="0" smtClean="0"/>
              <a:t>12bit ADC</a:t>
            </a:r>
          </a:p>
          <a:p>
            <a:pPr lvl="1"/>
            <a:r>
              <a:rPr lang="zh-CN" altLang="en-US" dirty="0"/>
              <a:t>单</a:t>
            </a:r>
            <a:r>
              <a:rPr lang="zh-CN" altLang="en-US" dirty="0" smtClean="0"/>
              <a:t>板有</a:t>
            </a:r>
            <a:r>
              <a:rPr lang="en-US" altLang="zh-CN" dirty="0" smtClean="0"/>
              <a:t>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AGET</a:t>
            </a:r>
          </a:p>
          <a:p>
            <a:pPr lvl="1"/>
            <a:r>
              <a:rPr lang="zh-CN" altLang="en-US" dirty="0" smtClean="0"/>
              <a:t>需要设计转接板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95046" y="3693457"/>
            <a:ext cx="3794532" cy="28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7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转接板已经画完</a:t>
            </a:r>
            <a:endParaRPr lang="en-US" altLang="zh-CN" dirty="0" smtClean="0"/>
          </a:p>
          <a:p>
            <a:pPr lvl="1"/>
            <a:r>
              <a:rPr lang="zh-CN" altLang="en-US" dirty="0"/>
              <a:t>柔性</a:t>
            </a:r>
            <a:r>
              <a:rPr lang="zh-CN" altLang="en-US" dirty="0" smtClean="0"/>
              <a:t>版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长</a:t>
            </a:r>
            <a:r>
              <a:rPr lang="en-US" altLang="zh-CN" dirty="0" smtClean="0"/>
              <a:t>20cm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4" y="3487271"/>
            <a:ext cx="6384549" cy="218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1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目前测试小结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/>
              <a:t>改</a:t>
            </a:r>
            <a:r>
              <a:rPr lang="zh-CN" altLang="en-US" dirty="0" smtClean="0"/>
              <a:t>板的问题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245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阳极板的供电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模拟部分和数字部分分别供电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增加一层电源层</a:t>
            </a:r>
            <a:endParaRPr lang="en-US" altLang="zh-CN" dirty="0" smtClean="0"/>
          </a:p>
          <a:p>
            <a:r>
              <a:rPr lang="zh-CN" altLang="en-US" dirty="0"/>
              <a:t>层叠</a:t>
            </a:r>
            <a:r>
              <a:rPr lang="zh-CN" altLang="en-US" dirty="0" smtClean="0"/>
              <a:t>结构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两种考虑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225" y="3930140"/>
            <a:ext cx="2641063" cy="25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1" y="3930140"/>
            <a:ext cx="264106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271420" y="3067050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黑体" panose="02010609060101010101" pitchFamily="49" charset="-122"/>
                <a:ea typeface="黑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596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Back U</a:t>
            </a:r>
            <a:r>
              <a:rPr lang="en-US" altLang="zh-CN" dirty="0"/>
              <a:t>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r>
              <a:rPr lang="en-US" altLang="zh-CN" dirty="0"/>
              <a:t>(</a:t>
            </a:r>
            <a:r>
              <a:rPr lang="en-US" altLang="zh-CN" dirty="0" err="1"/>
              <a:t>PowerPulsing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测试小结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问题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48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芯片测试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阈值</a:t>
            </a:r>
            <a:r>
              <a:rPr lang="en-US" altLang="zh-CN" dirty="0" smtClean="0"/>
              <a:t>--</a:t>
            </a:r>
            <a:r>
              <a:rPr lang="zh-CN" altLang="en-US" dirty="0" smtClean="0"/>
              <a:t>触发率测试</a:t>
            </a:r>
            <a:r>
              <a:rPr lang="en-US" altLang="zh-CN" dirty="0" smtClean="0"/>
              <a:t>(S</a:t>
            </a:r>
            <a:r>
              <a:rPr lang="zh-CN" altLang="en-US" dirty="0" smtClean="0"/>
              <a:t>曲线测试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利用芯片比较器测量噪声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用信号发生器通过电容产生电荷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同时信号发生器产生一个的同频率的时钟信号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设定一个阈值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FPGA</a:t>
            </a:r>
            <a:r>
              <a:rPr lang="zh-CN" altLang="en-US" dirty="0" smtClean="0"/>
              <a:t>同时</a:t>
            </a:r>
            <a:r>
              <a:rPr lang="zh-CN" altLang="en-US" dirty="0"/>
              <a:t>计数比较器输出</a:t>
            </a:r>
            <a:r>
              <a:rPr lang="zh-CN" altLang="en-US" dirty="0" smtClean="0"/>
              <a:t>个数</a:t>
            </a:r>
            <a:r>
              <a:rPr lang="zh-CN" altLang="en-US" dirty="0"/>
              <a:t>和时钟个数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比值即为该阈值对应的触发率</a:t>
            </a:r>
          </a:p>
          <a:p>
            <a:pPr lvl="2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842" y="4285925"/>
            <a:ext cx="4289077" cy="22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9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</a:t>
            </a:r>
            <a:r>
              <a:rPr lang="zh-CN" altLang="en-US" dirty="0" smtClean="0"/>
              <a:t>曲线测试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4189031" cy="5207650"/>
          </a:xfrm>
        </p:spPr>
        <p:txBody>
          <a:bodyPr/>
          <a:lstStyle/>
          <a:p>
            <a:pPr lvl="1"/>
            <a:r>
              <a:rPr lang="zh-CN" altLang="en-US" dirty="0" smtClean="0"/>
              <a:t>原理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不断改变阈值，测量触发率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得到触发率和阈值关系曲线</a:t>
            </a:r>
            <a:r>
              <a:rPr lang="en-US" altLang="zh-CN" dirty="0" smtClean="0"/>
              <a:t>	</a:t>
            </a:r>
          </a:p>
          <a:p>
            <a:pPr lvl="1"/>
            <a:r>
              <a:rPr lang="zh-CN" altLang="en-US" dirty="0"/>
              <a:t>物理</a:t>
            </a:r>
            <a:r>
              <a:rPr lang="zh-CN" altLang="en-US" dirty="0" smtClean="0"/>
              <a:t>含义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幅度分布概率密度累计曲线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相邻两个阈值做差得到噪声分布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</a:t>
            </a:r>
            <a:r>
              <a:rPr lang="zh-CN" altLang="en-US" dirty="0" smtClean="0"/>
              <a:t>曲线</a:t>
            </a:r>
            <a:r>
              <a:rPr lang="en-US" altLang="zh-CN" dirty="0" smtClean="0"/>
              <a:t>50%</a:t>
            </a:r>
            <a:r>
              <a:rPr lang="zh-CN" altLang="en-US" dirty="0" smtClean="0"/>
              <a:t>处对应的阈值即为该电荷量对应的</a:t>
            </a:r>
            <a:r>
              <a:rPr lang="zh-CN" altLang="en-US" dirty="0"/>
              <a:t>阈值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r="7143"/>
          <a:stretch/>
        </p:blipFill>
        <p:spPr>
          <a:xfrm>
            <a:off x="4986617" y="576910"/>
            <a:ext cx="4040157" cy="3200133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5549712" y="3352225"/>
            <a:ext cx="3375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549712" y="3280787"/>
            <a:ext cx="3370730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549712" y="3209349"/>
            <a:ext cx="337073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549712" y="3137911"/>
            <a:ext cx="337073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549712" y="3071236"/>
            <a:ext cx="33754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SCur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827" y="3985954"/>
            <a:ext cx="3785276" cy="2838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DiffSCur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87" y="4095099"/>
            <a:ext cx="3534595" cy="2650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下箭头 42"/>
          <p:cNvSpPr/>
          <p:nvPr/>
        </p:nvSpPr>
        <p:spPr>
          <a:xfrm>
            <a:off x="6118264" y="3633214"/>
            <a:ext cx="437626" cy="7988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右箭头 43"/>
          <p:cNvSpPr/>
          <p:nvPr/>
        </p:nvSpPr>
        <p:spPr>
          <a:xfrm flipH="1">
            <a:off x="4559877" y="5004269"/>
            <a:ext cx="531455" cy="416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40644" y="36590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阈值电压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7917353" y="3352225"/>
            <a:ext cx="60838" cy="3643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065" y="1910685"/>
            <a:ext cx="1751158" cy="7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95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在没有事例的时候关闭芯片降低功耗</a:t>
            </a:r>
            <a:endParaRPr lang="en-US" altLang="zh-CN" dirty="0" smtClean="0"/>
          </a:p>
          <a:p>
            <a:pPr lvl="1"/>
            <a:r>
              <a:rPr lang="zh-CN" altLang="en-US" dirty="0"/>
              <a:t>对</a:t>
            </a:r>
            <a:r>
              <a:rPr lang="zh-CN" altLang="en-US" dirty="0" smtClean="0"/>
              <a:t>撞占总时间比例足够小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Eg:ILC</a:t>
            </a:r>
            <a:endParaRPr lang="en-US" altLang="zh-CN" dirty="0" smtClean="0"/>
          </a:p>
          <a:p>
            <a:pPr lvl="2"/>
            <a:r>
              <a:rPr lang="zh-CN" altLang="en-US" dirty="0"/>
              <a:t>每</a:t>
            </a:r>
            <a:r>
              <a:rPr lang="zh-CN" altLang="en-US" dirty="0" smtClean="0"/>
              <a:t>隔</a:t>
            </a:r>
            <a:r>
              <a:rPr lang="en-US" altLang="zh-CN" dirty="0" smtClean="0"/>
              <a:t>199ms</a:t>
            </a:r>
            <a:r>
              <a:rPr lang="zh-CN" altLang="en-US" dirty="0" smtClean="0"/>
              <a:t>，有一次持续</a:t>
            </a:r>
            <a:r>
              <a:rPr lang="en-US" altLang="zh-CN" dirty="0" smtClean="0"/>
              <a:t>1ms</a:t>
            </a:r>
            <a:r>
              <a:rPr lang="zh-CN" altLang="en-US" dirty="0" smtClean="0"/>
              <a:t>的束团对撞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考虑</a:t>
            </a:r>
            <a:r>
              <a:rPr lang="en-US" altLang="zh-CN" dirty="0" smtClean="0"/>
              <a:t>AD</a:t>
            </a:r>
            <a:r>
              <a:rPr lang="zh-CN" altLang="en-US" dirty="0" smtClean="0"/>
              <a:t>和数据读出</a:t>
            </a:r>
            <a:r>
              <a:rPr lang="en-US" altLang="zh-CN" dirty="0"/>
              <a:t>5</a:t>
            </a:r>
            <a:r>
              <a:rPr lang="en-US" altLang="zh-CN" dirty="0" smtClean="0"/>
              <a:t>ms</a:t>
            </a:r>
            <a:r>
              <a:rPr lang="zh-CN" altLang="en-US" dirty="0" smtClean="0"/>
              <a:t>内可以完成，芯片工作时间约</a:t>
            </a:r>
            <a:r>
              <a:rPr lang="en-US" altLang="zh-CN" dirty="0"/>
              <a:t>6</a:t>
            </a:r>
            <a:r>
              <a:rPr lang="en-US" altLang="zh-CN" dirty="0" smtClean="0"/>
              <a:t>ms</a:t>
            </a:r>
          </a:p>
          <a:p>
            <a:pPr lvl="2"/>
            <a:r>
              <a:rPr lang="en-US" altLang="zh-CN" dirty="0" smtClean="0"/>
              <a:t>97%</a:t>
            </a:r>
            <a:r>
              <a:rPr lang="zh-CN" altLang="en-US" dirty="0" smtClean="0"/>
              <a:t>时间芯片处于休眠时间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altLang="zh-CN" dirty="0"/>
          </a:p>
          <a:p>
            <a:pPr lvl="1"/>
            <a:r>
              <a:rPr lang="en-US" altLang="zh-CN" dirty="0" smtClean="0"/>
              <a:t>CEPC</a:t>
            </a:r>
            <a:r>
              <a:rPr lang="zh-CN" altLang="en-US" dirty="0" smtClean="0"/>
              <a:t>不适用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对束流测试有意义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46" y="3646250"/>
            <a:ext cx="8041426" cy="169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0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的间歇供电模式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采集框图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没有</a:t>
            </a:r>
            <a:r>
              <a:rPr lang="en-US" altLang="zh-CN" dirty="0" smtClean="0"/>
              <a:t>AD</a:t>
            </a:r>
            <a:r>
              <a:rPr lang="zh-CN" altLang="en-US" dirty="0" smtClean="0"/>
              <a:t>转换时间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每次击中</a:t>
            </a:r>
            <a:r>
              <a:rPr lang="en-US" altLang="zh-CN" dirty="0" smtClean="0"/>
              <a:t>160bit</a:t>
            </a:r>
            <a:r>
              <a:rPr lang="zh-CN" altLang="en-US" dirty="0" smtClean="0"/>
              <a:t>数据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5Mbps</a:t>
            </a:r>
            <a:r>
              <a:rPr lang="zh-CN" altLang="en-US" dirty="0" smtClean="0"/>
              <a:t>读出，时间</a:t>
            </a:r>
            <a:r>
              <a:rPr lang="en-US" altLang="zh-CN" dirty="0" smtClean="0"/>
              <a:t>32μs</a:t>
            </a:r>
          </a:p>
          <a:p>
            <a:pPr lvl="1"/>
            <a:r>
              <a:rPr lang="zh-CN" altLang="en-US" dirty="0" smtClean="0"/>
              <a:t>最大存储深度</a:t>
            </a:r>
            <a:r>
              <a:rPr lang="en-US" altLang="zh-CN" dirty="0" smtClean="0"/>
              <a:t>128</a:t>
            </a:r>
            <a:r>
              <a:rPr lang="zh-CN" altLang="en-US" dirty="0" smtClean="0"/>
              <a:t>，最大读出时间</a:t>
            </a:r>
            <a:r>
              <a:rPr lang="en-US" altLang="zh-CN" dirty="0" smtClean="0"/>
              <a:t>4096μs</a:t>
            </a:r>
          </a:p>
          <a:p>
            <a:pPr lvl="1"/>
            <a:r>
              <a:rPr lang="zh-CN" altLang="en-US" dirty="0" smtClean="0"/>
              <a:t>每次断电之后需要</a:t>
            </a:r>
            <a:r>
              <a:rPr lang="en-US" altLang="zh-CN" dirty="0" smtClean="0"/>
              <a:t>1.2μs</a:t>
            </a:r>
            <a:r>
              <a:rPr lang="zh-CN" altLang="en-US" dirty="0" smtClean="0"/>
              <a:t>启动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21" y="4648085"/>
            <a:ext cx="7630876" cy="20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1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对象 1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632619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think-cell Slide" r:id="rId30" imgW="384" imgH="384" progId="TCLayout.ActiveDocument.1">
                  <p:embed/>
                </p:oleObj>
              </mc:Choice>
              <mc:Fallback>
                <p:oleObj name="think-cell Slide" r:id="rId3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latin typeface="黑体" panose="02010609060101010101" pitchFamily="49" charset="-122"/>
              <a:ea typeface="黑体" panose="02010609060101010101" pitchFamily="49" charset="-122"/>
              <a:sym typeface="黑体" panose="020106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功耗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66430"/>
            <a:ext cx="7543801" cy="5509490"/>
          </a:xfrm>
        </p:spPr>
        <p:txBody>
          <a:bodyPr/>
          <a:lstStyle/>
          <a:p>
            <a:r>
              <a:rPr lang="en-US" altLang="zh-CN" dirty="0" smtClean="0"/>
              <a:t>Microroc</a:t>
            </a:r>
            <a:r>
              <a:rPr lang="zh-CN" altLang="en-US" dirty="0" smtClean="0"/>
              <a:t>各部分占功耗比例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待机功耗</a:t>
            </a:r>
            <a:r>
              <a:rPr lang="en-US" altLang="zh-CN" dirty="0" smtClean="0"/>
              <a:t>3.3mW</a:t>
            </a:r>
          </a:p>
          <a:p>
            <a:pPr lvl="1"/>
            <a:r>
              <a:rPr lang="zh-CN" altLang="en-US" dirty="0"/>
              <a:t>最大</a:t>
            </a:r>
            <a:r>
              <a:rPr lang="zh-CN" altLang="en-US" dirty="0" smtClean="0"/>
              <a:t>功耗</a:t>
            </a:r>
            <a:r>
              <a:rPr lang="en-US" altLang="zh-CN" dirty="0" smtClean="0"/>
              <a:t>242mW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546952"/>
              </p:ext>
            </p:extLst>
          </p:nvPr>
        </p:nvGraphicFramePr>
        <p:xfrm>
          <a:off x="4701167" y="2093913"/>
          <a:ext cx="4316506" cy="444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941"/>
                <a:gridCol w="1748118"/>
                <a:gridCol w="115644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Items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Consumption(W)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Percent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All off</a:t>
                      </a:r>
                      <a:endParaRPr lang="zh-CN" altLang="en-US" sz="1600" b="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0.0033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1%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Pre Amp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0.1584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65%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Shaper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Discriminator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0.0264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Widlar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0.00462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4-bit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Dac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OTAq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V_bg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10-bit DAC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LVDS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0.0033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1%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SUM</a:t>
                      </a:r>
                      <a:endParaRPr lang="zh-CN" altLang="en-US" sz="1800" dirty="0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/>
                        <a:t>0.24222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100%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对象 13"/>
          <p:cNvGraphicFramePr>
            <a:graphicFrameLocks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56379528"/>
              </p:ext>
            </p:extLst>
          </p:nvPr>
        </p:nvGraphicFramePr>
        <p:xfrm>
          <a:off x="1066800" y="3657600"/>
          <a:ext cx="3057477" cy="3076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图表" r:id="rId32" imgW="3057477" imgH="3076504" progId="MSGraph.Chart.8">
                  <p:embed followColorScheme="full"/>
                </p:oleObj>
              </mc:Choice>
              <mc:Fallback>
                <p:oleObj name="图表" r:id="rId32" imgW="3057477" imgH="3076504" progId="MSGraph.Chart.8">
                  <p:embed followColorScheme="full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066800" y="3657600"/>
                        <a:ext cx="3057477" cy="3076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9" name="直接连接符 48"/>
          <p:cNvCxnSpPr/>
          <p:nvPr>
            <p:custDataLst>
              <p:tags r:id="rId5"/>
            </p:custDataLst>
          </p:nvPr>
        </p:nvCxnSpPr>
        <p:spPr bwMode="gray">
          <a:xfrm>
            <a:off x="2189163" y="3365500"/>
            <a:ext cx="95250" cy="43815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>
            <p:custDataLst>
              <p:tags r:id="rId6"/>
            </p:custDataLst>
          </p:nvPr>
        </p:nvCxnSpPr>
        <p:spPr bwMode="gray">
          <a:xfrm flipH="1">
            <a:off x="2403475" y="3452813"/>
            <a:ext cx="6350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>
            <p:custDataLst>
              <p:tags r:id="rId7"/>
            </p:custDataLst>
          </p:nvPr>
        </p:nvCxnSpPr>
        <p:spPr bwMode="gray">
          <a:xfrm>
            <a:off x="2138363" y="3484563"/>
            <a:ext cx="87313" cy="333375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8"/>
            </p:custDataLst>
          </p:nvPr>
        </p:nvCxnSpPr>
        <p:spPr bwMode="gray">
          <a:xfrm>
            <a:off x="2403475" y="3452813"/>
            <a:ext cx="0" cy="33020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"/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1782763" y="336550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E1A53D6C-3434-4673-AD51-BC374C4C2026}" type="datetime'''''''''''''''''''V''''''_bg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V_bg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custDataLst>
              <p:tags r:id="rId10"/>
            </p:custDataLst>
          </p:nvPr>
        </p:nvSpPr>
        <p:spPr bwMode="gray">
          <a:xfrm>
            <a:off x="1203325" y="53721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73015FD-40E4-4403-86B1-2783C2A811B1}" type="datetime'''1''''''''''''''''''''2''''''''''''''''''''''''''''''''''''%'">
              <a:rPr lang="zh-CN" altLang="en-US" sz="1400">
                <a:solidFill>
                  <a:schemeClr val="bg1"/>
                </a:solidFill>
              </a:rPr>
              <a:pPr/>
              <a:t>12%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7" name="Text Placeholder 2"/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604838" y="5443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83173F8-8FE2-44DA-8221-5EE9F990CAC0}" type="datetime'''''''''''''''''''S''''''h''''''''a''pe''''''''''''r'''''''''">
              <a:rPr lang="zh-CN" altLang="en-US" sz="1400"/>
              <a:pPr/>
              <a:t>Shaper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2" name="Text Placeholder 2"/>
          <p:cNvSpPr>
            <a:spLocks noGrp="1"/>
          </p:cNvSpPr>
          <p:nvPr>
            <p:custDataLst>
              <p:tags r:id="rId12"/>
            </p:custDataLst>
          </p:nvPr>
        </p:nvSpPr>
        <p:spPr bwMode="gray">
          <a:xfrm>
            <a:off x="2300288" y="4297363"/>
            <a:ext cx="228600" cy="212725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8B683F-5B01-4A9B-AA88-FD8E810EA443}" type="datetime'''1''''''''''''%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3" name="Text Placeholder 2"/>
          <p:cNvSpPr>
            <a:spLocks noGrp="1"/>
          </p:cNvSpPr>
          <p:nvPr>
            <p:custDataLst>
              <p:tags r:id="rId13"/>
            </p:custDataLst>
          </p:nvPr>
        </p:nvSpPr>
        <p:spPr bwMode="auto">
          <a:xfrm>
            <a:off x="1470025" y="3152775"/>
            <a:ext cx="8890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EDA3C19-89D2-4E3C-B81B-67C5775D1F83}" type="datetime'''''''''1''0-''''''''''''b''i''''''''t ''D''''A''''''C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10-bit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custDataLst>
              <p:tags r:id="rId14"/>
            </p:custDataLst>
          </p:nvPr>
        </p:nvSpPr>
        <p:spPr bwMode="gray">
          <a:xfrm>
            <a:off x="3530600" y="5664200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FBAD0EEB-3DE4-4390-902C-62E5B0EF4560}" type="datetime'''''''6''''''''''''''''5''''''''''''''''''''''''''''''%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65%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custDataLst>
              <p:tags r:id="rId15"/>
            </p:custDataLst>
          </p:nvPr>
        </p:nvSpPr>
        <p:spPr bwMode="gray">
          <a:xfrm>
            <a:off x="1338263" y="4491038"/>
            <a:ext cx="3175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2D0258-1B60-44D0-B3BC-59099F124764}" type="datetime'''''''''''''''''1''''''''''''''''''''1''''''''%'''''''''''''">
              <a:rPr lang="zh-CN" altLang="en-US" sz="1400">
                <a:solidFill>
                  <a:schemeClr val="bg1"/>
                </a:solidFill>
              </a:rPr>
              <a:pPr/>
              <a:t>11%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6" name="Text Placeholder 2"/>
          <p:cNvSpPr>
            <a:spLocks noGrp="1"/>
          </p:cNvSpPr>
          <p:nvPr>
            <p:custDataLst>
              <p:tags r:id="rId16"/>
            </p:custDataLst>
          </p:nvPr>
        </p:nvSpPr>
        <p:spPr bwMode="auto">
          <a:xfrm>
            <a:off x="3911600" y="5824538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5C588D93-7404-4CD4-A1C0-161ADA8A1441}" type="datetime'''P''''re''''''''''''A''''''m''''''''p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PreAmp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8" name="Text Placeholder 2"/>
          <p:cNvSpPr>
            <a:spLocks noGrp="1"/>
          </p:cNvSpPr>
          <p:nvPr>
            <p:custDataLst>
              <p:tags r:id="rId17"/>
            </p:custDataLst>
          </p:nvPr>
        </p:nvSpPr>
        <p:spPr bwMode="auto">
          <a:xfrm>
            <a:off x="120650" y="4322763"/>
            <a:ext cx="11557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BC48D9DD-160A-4EA7-94DB-EAC4D936173D}" type="datetime'D''''''i''sc''''ri''''''''mi''''''''n''a''to''''''''''r'''''">
              <a:rPr lang="zh-CN" altLang="en-US" sz="1400"/>
              <a:pPr/>
              <a:t>Discriminator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9" name="Text Placeholder 2"/>
          <p:cNvSpPr>
            <a:spLocks noGrp="1"/>
          </p:cNvSpPr>
          <p:nvPr>
            <p:custDataLst>
              <p:tags r:id="rId18"/>
            </p:custDataLst>
          </p:nvPr>
        </p:nvSpPr>
        <p:spPr bwMode="auto">
          <a:xfrm>
            <a:off x="709613" y="4003675"/>
            <a:ext cx="8001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686014F-5E1D-440A-BDFD-CCA43F844450}" type="datetime'''4''''-''bit'''''''' ''''''''''D''''''''''a''''c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4-bit Dac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custDataLst>
              <p:tags r:id="rId19"/>
            </p:custDataLst>
          </p:nvPr>
        </p:nvSpPr>
        <p:spPr bwMode="gray">
          <a:xfrm>
            <a:off x="1628775" y="41354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B7B7531-CD10-45B9-A384-0EA65E0AFC2C}" type="datetime'''''''''''''''0''''''%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custDataLst>
              <p:tags r:id="rId20"/>
            </p:custDataLst>
          </p:nvPr>
        </p:nvSpPr>
        <p:spPr bwMode="gray">
          <a:xfrm>
            <a:off x="1831975" y="4052888"/>
            <a:ext cx="228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5"/>
                </a:solidFill>
              </a14:hiddenFill>
            </a:ext>
          </a:extLst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3867C72-DB31-4F75-91BD-AD3973AC739A}" type="datetime'''''''''5''''''''''''''''''''%'''''''''''''''''''''''''''''">
              <a:rPr lang="zh-CN" altLang="en-US" sz="1400"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5%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0" name="Text Placeholder 2"/>
          <p:cNvSpPr>
            <a:spLocks noGrp="1"/>
          </p:cNvSpPr>
          <p:nvPr>
            <p:custDataLst>
              <p:tags r:id="rId21"/>
            </p:custDataLst>
          </p:nvPr>
        </p:nvSpPr>
        <p:spPr bwMode="auto">
          <a:xfrm>
            <a:off x="1406525" y="37909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2FF39A9-0B97-43E5-8E6E-9B955FB1F6A4}" type="datetime'''O''''''''''''''TA''q'''''''''''''''''''''''''''">
              <a:rPr lang="zh-CN" altLang="en-US" sz="1400">
                <a:sym typeface="黑体" panose="02010609060101010101" pitchFamily="49" charset="-122"/>
              </a:rPr>
              <a:pPr marL="0" indent="0" algn="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OTAq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custDataLst>
              <p:tags r:id="rId22"/>
            </p:custDataLst>
          </p:nvPr>
        </p:nvSpPr>
        <p:spPr bwMode="gray">
          <a:xfrm>
            <a:off x="2208213" y="4084638"/>
            <a:ext cx="228600" cy="21272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7E71494A-ED16-4481-B2F0-CEDD0A748DBD}" type="datetime'''''''''0''''''%''''''''''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0%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24" name="Text Placeholder 2"/>
          <p:cNvSpPr>
            <a:spLocks noGrp="1"/>
          </p:cNvSpPr>
          <p:nvPr>
            <p:custDataLst>
              <p:tags r:id="rId23"/>
            </p:custDataLst>
          </p:nvPr>
        </p:nvSpPr>
        <p:spPr bwMode="gray">
          <a:xfrm>
            <a:off x="2425700" y="4021138"/>
            <a:ext cx="228600" cy="212725"/>
          </a:xfrm>
          <a:prstGeom prst="rect">
            <a:avLst/>
          </a:prstGeom>
          <a:solidFill>
            <a:schemeClr val="accent4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85038C04-12B0-4643-853B-7CD979F19A1D}" type="datetime'''''''''''''''''''''''''''''''''''1%''''''''''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35" name="Text Placeholder 2"/>
          <p:cNvSpPr>
            <a:spLocks noGrp="1"/>
          </p:cNvSpPr>
          <p:nvPr>
            <p:custDataLst>
              <p:tags r:id="rId24"/>
            </p:custDataLst>
          </p:nvPr>
        </p:nvSpPr>
        <p:spPr bwMode="auto">
          <a:xfrm>
            <a:off x="2454275" y="3559175"/>
            <a:ext cx="6223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45F62C7D-C14B-4515-9415-451781592827}" type="datetime'''''''A''l''''l'' ''''''''''''o''''f''''''f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All off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34" name="Text Placeholder 2"/>
          <p:cNvSpPr>
            <a:spLocks noGrp="1"/>
          </p:cNvSpPr>
          <p:nvPr>
            <p:custDataLst>
              <p:tags r:id="rId25"/>
            </p:custDataLst>
          </p:nvPr>
        </p:nvSpPr>
        <p:spPr bwMode="auto">
          <a:xfrm>
            <a:off x="2409825" y="3346450"/>
            <a:ext cx="35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975BDD6A-420B-4933-B1C7-484D15770FF3}" type="datetime'''''''''''''''''LV''D''''''''''''''''''S'''''''''">
              <a:rPr lang="zh-CN" altLang="en-US" sz="1400">
                <a:sym typeface="黑体" panose="02010609060101010101" pitchFamily="49" charset="-122"/>
              </a:rPr>
              <a:pPr marL="0" inden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LVDS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23" name="Text Placeholder 2"/>
          <p:cNvSpPr>
            <a:spLocks noGrp="1"/>
          </p:cNvSpPr>
          <p:nvPr>
            <p:custDataLst>
              <p:tags r:id="rId26"/>
            </p:custDataLst>
          </p:nvPr>
        </p:nvSpPr>
        <p:spPr bwMode="gray">
          <a:xfrm>
            <a:off x="2306638" y="3808413"/>
            <a:ext cx="228600" cy="212725"/>
          </a:xfrm>
          <a:prstGeom prst="rect">
            <a:avLst/>
          </a:prstGeom>
          <a:solidFill>
            <a:schemeClr val="accent3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1F94659A-A888-4102-9171-3DD2534A9820}" type="datetime'''''''''''''''''''''''1''%'''''">
              <a:rPr lang="zh-CN" altLang="en-US" sz="1400">
                <a:solidFill>
                  <a:schemeClr val="bg1"/>
                </a:solidFill>
                <a:sym typeface="黑体" panose="02010609060101010101" pitchFamily="49" charset="-122"/>
              </a:rPr>
              <a:pPr marL="0" indent="0" algn="ctr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</a:pPr>
              <a:t>1%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46" name="Text Placeholder 2"/>
          <p:cNvSpPr>
            <a:spLocks noGrp="1"/>
          </p:cNvSpPr>
          <p:nvPr>
            <p:custDataLst>
              <p:tags r:id="rId27"/>
            </p:custDataLst>
          </p:nvPr>
        </p:nvSpPr>
        <p:spPr bwMode="auto">
          <a:xfrm>
            <a:off x="1577975" y="3578225"/>
            <a:ext cx="5334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854661E-96AB-45EA-B4DB-2ABDD69E14A2}" type="datetime'''W''''''id''l''''''''''''''a''''''''''''''''''''r'''''''''''">
              <a:rPr lang="zh-CN" altLang="en-US" sz="1400"/>
              <a:pPr/>
              <a:t>Widlar</a:t>
            </a:fld>
            <a:endParaRPr lang="zh-CN" altLang="en-US" sz="1400" dirty="0">
              <a:sym typeface="黑体" panose="02010609060101010101" pitchFamily="49" charset="-122"/>
            </a:endParaRPr>
          </a:p>
        </p:txBody>
      </p:sp>
      <p:sp>
        <p:nvSpPr>
          <p:cNvPr id="45" name="Text Placeholder 2"/>
          <p:cNvSpPr>
            <a:spLocks noGrp="1"/>
          </p:cNvSpPr>
          <p:nvPr>
            <p:custDataLst>
              <p:tags r:id="rId28"/>
            </p:custDataLst>
          </p:nvPr>
        </p:nvSpPr>
        <p:spPr bwMode="gray">
          <a:xfrm>
            <a:off x="2070100" y="3871913"/>
            <a:ext cx="228600" cy="212725"/>
          </a:xfrm>
          <a:prstGeom prst="rect">
            <a:avLst/>
          </a:prstGeom>
          <a:solidFill>
            <a:schemeClr val="accent6"/>
          </a:solidFill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fld id="{A24F3FD8-D750-4F7E-A5D3-FCE005AFCD1E}" type="datetime'''''2''%'''''''''''''''''''''''''''''''''''''''''''''">
              <a:rPr lang="zh-CN" altLang="en-US" sz="1400">
                <a:solidFill>
                  <a:schemeClr val="bg1"/>
                </a:solidFill>
              </a:rPr>
              <a:pPr/>
              <a:t>2%</a:t>
            </a:fld>
            <a:endParaRPr lang="zh-CN" altLang="en-US" sz="1400" dirty="0">
              <a:solidFill>
                <a:schemeClr val="bg1"/>
              </a:solidFill>
              <a:sym typeface="黑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35452" y="2820473"/>
            <a:ext cx="4433617" cy="11832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16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功耗考虑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原理样机</a:t>
            </a:r>
            <a:r>
              <a:rPr lang="zh-CN" altLang="en-US" dirty="0" smtClean="0"/>
              <a:t>功耗</a:t>
            </a:r>
            <a:endParaRPr lang="en-US" altLang="zh-CN" dirty="0" smtClean="0"/>
          </a:p>
          <a:p>
            <a:pPr lvl="1"/>
            <a:r>
              <a:rPr lang="zh-CN" altLang="en-US" dirty="0"/>
              <a:t>每</a:t>
            </a:r>
            <a:r>
              <a:rPr lang="zh-CN" altLang="en-US" dirty="0" smtClean="0"/>
              <a:t>层</a:t>
            </a:r>
            <a:r>
              <a:rPr lang="en-US" altLang="zh-CN" dirty="0" smtClean="0"/>
              <a:t>100cm*100cm</a:t>
            </a:r>
            <a:r>
              <a:rPr lang="zh-CN" altLang="en-US" dirty="0" smtClean="0"/>
              <a:t>，共需</a:t>
            </a:r>
            <a:r>
              <a:rPr lang="en-US" altLang="zh-CN" dirty="0" smtClean="0"/>
              <a:t>156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</a:p>
          <a:p>
            <a:pPr lvl="1"/>
            <a:r>
              <a:rPr lang="zh-CN" altLang="en-US" dirty="0" smtClean="0"/>
              <a:t>全部开启，每层：</a:t>
            </a:r>
            <a:r>
              <a:rPr lang="en-US" altLang="zh-CN" dirty="0" smtClean="0"/>
              <a:t>156</a:t>
            </a:r>
            <a:r>
              <a:rPr lang="zh-CN" altLang="en-US" dirty="0" smtClean="0"/>
              <a:t>*</a:t>
            </a:r>
            <a:r>
              <a:rPr lang="en-US" altLang="zh-CN" dirty="0" smtClean="0"/>
              <a:t>0.24222W = 37W</a:t>
            </a:r>
          </a:p>
          <a:p>
            <a:pPr lvl="1"/>
            <a:r>
              <a:rPr lang="zh-CN" altLang="en-US" dirty="0" smtClean="0"/>
              <a:t>全部关闭，每层：</a:t>
            </a:r>
            <a:r>
              <a:rPr lang="en-US" altLang="zh-CN" dirty="0" smtClean="0"/>
              <a:t>156*0.0033W = 0.515W</a:t>
            </a:r>
          </a:p>
          <a:p>
            <a:pPr lvl="1"/>
            <a:r>
              <a:rPr lang="zh-CN" altLang="en-US" dirty="0" smtClean="0"/>
              <a:t>在没有束流的时候关闭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，束流到来前打开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308" y="4847716"/>
            <a:ext cx="7247101" cy="191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2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间歇供电模式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PowerPulsing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zh-CN" altLang="en-US" dirty="0" smtClean="0"/>
              <a:t>测试小结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问题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计划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改</a:t>
            </a:r>
            <a:r>
              <a:rPr lang="zh-CN" altLang="en-US" dirty="0" smtClean="0">
                <a:solidFill>
                  <a:schemeClr val="bg1">
                    <a:lumMod val="75000"/>
                  </a:schemeClr>
                </a:solidFill>
              </a:rPr>
              <a:t>板的问题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84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噪声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</a:t>
            </a:r>
            <a:r>
              <a:rPr lang="zh-CN" altLang="en-US" dirty="0" smtClean="0"/>
              <a:t>曲线测得噪声</a:t>
            </a:r>
            <a:r>
              <a:rPr lang="en-US" altLang="zh-CN" dirty="0" smtClean="0"/>
              <a:t>RMS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0.35fC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479188" y="2854648"/>
            <a:ext cx="4231341" cy="3600000"/>
            <a:chOff x="5345654" y="1799773"/>
            <a:chExt cx="4231341" cy="360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9" r="7098"/>
            <a:stretch/>
          </p:blipFill>
          <p:spPr>
            <a:xfrm>
              <a:off x="5345654" y="1799773"/>
              <a:ext cx="4231341" cy="3600000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6145900" y="2474720"/>
              <a:ext cx="263084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不接探测器噪声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~0.25fC</a:t>
              </a:r>
            </a:p>
            <a:p>
              <a:r>
                <a:rPr lang="zh-CN" altLang="en-US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接上探测器噪声</a:t>
              </a:r>
              <a:r>
                <a:rPr lang="en-US" altLang="zh-CN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~0.35fC</a:t>
              </a:r>
              <a:endParaRPr lang="zh-CN" altLang="en-US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958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测试小结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均匀性</a:t>
            </a:r>
            <a:endParaRPr lang="en-US" altLang="zh-CN" dirty="0"/>
          </a:p>
          <a:p>
            <a:pPr lvl="1"/>
            <a:r>
              <a:rPr lang="zh-CN" altLang="en-US" dirty="0" smtClean="0"/>
              <a:t>测每个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</a:t>
            </a:r>
            <a:r>
              <a:rPr lang="en-US" altLang="zh-CN" dirty="0" smtClean="0"/>
              <a:t>8keV X</a:t>
            </a:r>
            <a:r>
              <a:rPr lang="zh-CN" altLang="en-US" dirty="0" smtClean="0"/>
              <a:t>射线峰位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3" r="6814" b="6493"/>
          <a:stretch/>
        </p:blipFill>
        <p:spPr>
          <a:xfrm>
            <a:off x="822959" y="3722375"/>
            <a:ext cx="3599580" cy="252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Mean: 0.7276</a:t>
                </a:r>
              </a:p>
              <a:p>
                <a:r>
                  <a:rPr lang="en-US" altLang="zh-CN" dirty="0" smtClean="0"/>
                  <a:t>RMS: 0.1383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𝑅𝑀𝑆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𝑀𝑒𝑎𝑛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=19%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563" y="3229740"/>
                <a:ext cx="1621341" cy="1166730"/>
              </a:xfrm>
              <a:prstGeom prst="rect">
                <a:avLst/>
              </a:prstGeom>
              <a:blipFill rotWithShape="0">
                <a:blip r:embed="rId3"/>
                <a:stretch>
                  <a:fillRect l="-3383" t="-31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994" y="3256646"/>
            <a:ext cx="3986162" cy="298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50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krshtzXQRaPUP.UJXrKw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LfyBm_lS16oCrXEKRfjY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Ru_0eoRBar2k6z_JXN1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5ZBk66XTHuD4AygyIEqm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iT76mZjT9eRMprSlV24J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WwIzK_NQfCWCKmwk0zZT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cMuVmxmSXmQp9waAQe8F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lvD4PR4TpyI_gT7qwWz8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4L47.5wT7CqHy6sEyRn3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Bg.nlERnaxKYXZW.J2e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.c9hZn8QEWm2HzdN6UUr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K9aaA8JTdm6POeJFpqW9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5hvWYyQ2G6.g6GB.l0i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ancKFVFRg2EI4e0dv1p7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6wa4ZA7TSy8I.Ozhwy92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eyl6.SgQTqia7Gb6Fwth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jIZQm5AT.KPKPyGOZYoW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REp_8JtSIqsv6ZfHtGr5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F1zmV.yQaC_a3bN6d5F9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yWwH5lnRAqvPWxw.L58c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LC3YjmORLuTnGXdMZ9Yb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W6DlYiVRUmMubbH60keP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pyp6j93TQOY38t2kdtjV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dFqGRZ6SAWfrtJ_hk5L7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IxSJTElTGqkN2nxBqnrC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9oXPpiCTLOUtMlUPCrk5g"/>
</p:tagLst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75626D3-247F-4C2B-A435-41C817C9CBD2}" vid="{A6A2EF81-4F16-423B-B813-7FB7ABAACDC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143</TotalTime>
  <Words>627</Words>
  <Application>Microsoft Office PowerPoint</Application>
  <PresentationFormat>全屏显示(4:3)</PresentationFormat>
  <Paragraphs>191</Paragraphs>
  <Slides>21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黑体</vt:lpstr>
      <vt:lpstr>宋体</vt:lpstr>
      <vt:lpstr>Calibri</vt:lpstr>
      <vt:lpstr>Calibri Light</vt:lpstr>
      <vt:lpstr>Cambria Math</vt:lpstr>
      <vt:lpstr>Times New Roman</vt:lpstr>
      <vt:lpstr>Wingdings</vt:lpstr>
      <vt:lpstr>回顾</vt:lpstr>
      <vt:lpstr>think-cell Slide</vt:lpstr>
      <vt:lpstr>图表</vt:lpstr>
      <vt:lpstr>SDHCal工作汇报</vt:lpstr>
      <vt:lpstr>目录</vt:lpstr>
      <vt:lpstr>间歇供电模式</vt:lpstr>
      <vt:lpstr>Microroc的间歇供电模式</vt:lpstr>
      <vt:lpstr>Microroc功耗</vt:lpstr>
      <vt:lpstr>功耗考虑</vt:lpstr>
      <vt:lpstr>目录</vt:lpstr>
      <vt:lpstr>测试小结</vt:lpstr>
      <vt:lpstr>测试小结</vt:lpstr>
      <vt:lpstr>测试小结</vt:lpstr>
      <vt:lpstr>问题</vt:lpstr>
      <vt:lpstr>问题</vt:lpstr>
      <vt:lpstr>目录</vt:lpstr>
      <vt:lpstr>计划</vt:lpstr>
      <vt:lpstr>计划</vt:lpstr>
      <vt:lpstr>目录</vt:lpstr>
      <vt:lpstr>改板的问题</vt:lpstr>
      <vt:lpstr>PowerPoint 演示文稿</vt:lpstr>
      <vt:lpstr>Back Up</vt:lpstr>
      <vt:lpstr>芯片测试</vt:lpstr>
      <vt:lpstr>S曲线测试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SDHCAL工作汇报</dc:title>
  <dc:creator>Wang Yu</dc:creator>
  <cp:lastModifiedBy>王宇</cp:lastModifiedBy>
  <cp:revision>17</cp:revision>
  <dcterms:created xsi:type="dcterms:W3CDTF">2017-09-12T07:53:13Z</dcterms:created>
  <dcterms:modified xsi:type="dcterms:W3CDTF">2017-09-12T13:21:15Z</dcterms:modified>
</cp:coreProperties>
</file>

<file path=docProps/thumbnail.jpeg>
</file>